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9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3437438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3149882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169816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11262928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1198830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4714152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18834323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1581790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255429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59EFBA6-2AFC-4CDA-A1AB-AC6220D4511A}" type="datetimeFigureOut">
              <a:rPr lang="en-IN" smtClean="0"/>
              <a:t>03-08-2021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791879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59EFBA6-2AFC-4CDA-A1AB-AC6220D4511A}" type="datetimeFigureOut">
              <a:rPr lang="en-IN" smtClean="0"/>
              <a:t>03-08-2021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3105966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59EFBA6-2AFC-4CDA-A1AB-AC6220D4511A}" type="datetimeFigureOut">
              <a:rPr lang="en-IN" smtClean="0"/>
              <a:t>03-08-2021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3043417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59EFBA6-2AFC-4CDA-A1AB-AC6220D4511A}" type="datetimeFigureOut">
              <a:rPr lang="en-IN" smtClean="0"/>
              <a:t>03-08-2021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84773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9EFBA6-2AFC-4CDA-A1AB-AC6220D4511A}" type="datetimeFigureOut">
              <a:rPr lang="en-IN" smtClean="0"/>
              <a:t>03-08-2021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1507735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59EFBA6-2AFC-4CDA-A1AB-AC6220D4511A}" type="datetimeFigureOut">
              <a:rPr lang="en-IN" smtClean="0"/>
              <a:t>03-08-2021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3680468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59EFBA6-2AFC-4CDA-A1AB-AC6220D4511A}" type="datetimeFigureOut">
              <a:rPr lang="en-IN" smtClean="0"/>
              <a:t>03-08-2021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DCAC0A6-E7F3-408F-859F-00B826B7D8C6}" type="slidenum">
              <a:rPr lang="en-IN" smtClean="0"/>
              <a:t>‹#›</a:t>
            </a:fld>
            <a:endParaRPr lang="en-IN"/>
          </a:p>
        </p:txBody>
      </p:sp>
    </p:spTree>
    <p:extLst>
      <p:ext uri="{BB962C8B-B14F-4D97-AF65-F5344CB8AC3E}">
        <p14:creationId xmlns:p14="http://schemas.microsoft.com/office/powerpoint/2010/main" val="1620033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59EFBA6-2AFC-4CDA-A1AB-AC6220D4511A}" type="datetimeFigureOut">
              <a:rPr lang="en-IN" smtClean="0"/>
              <a:t>03-08-2021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DCAC0A6-E7F3-408F-859F-00B826B7D8C6}" type="slidenum">
              <a:rPr lang="en-IN" smtClean="0"/>
              <a:t>‹#›</a:t>
            </a:fld>
            <a:endParaRPr lang="en-IN"/>
          </a:p>
        </p:txBody>
      </p:sp>
    </p:spTree>
    <p:extLst>
      <p:ext uri="{BB962C8B-B14F-4D97-AF65-F5344CB8AC3E}">
        <p14:creationId xmlns:p14="http://schemas.microsoft.com/office/powerpoint/2010/main" val="60740983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hyperlink" Target="https://github.com/Sreenath107"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6691" y="623455"/>
            <a:ext cx="7093527" cy="5278581"/>
          </a:xfrm>
        </p:spPr>
        <p:txBody>
          <a:bodyPr>
            <a:noAutofit/>
          </a:bodyPr>
          <a:lstStyle/>
          <a:p>
            <a:pPr fontAlgn="base"/>
            <a:r>
              <a:rPr lang="en-US" sz="5400" b="1" u="sng" dirty="0" smtClean="0">
                <a:solidFill>
                  <a:schemeClr val="accent2"/>
                </a:solidFill>
              </a:rPr>
              <a:t>GLOBAL TERRORISM</a:t>
            </a:r>
            <a:br>
              <a:rPr lang="en-US" sz="5400" b="1" u="sng" dirty="0" smtClean="0">
                <a:solidFill>
                  <a:schemeClr val="accent2"/>
                </a:solidFill>
              </a:rPr>
            </a:br>
            <a:r>
              <a:rPr lang="en-US" sz="1800" b="1" u="sng" dirty="0" smtClean="0">
                <a:solidFill>
                  <a:schemeClr val="accent2"/>
                </a:solidFill>
              </a:rPr>
              <a:t/>
            </a:r>
            <a:br>
              <a:rPr lang="en-US" sz="1800" b="1" u="sng" dirty="0" smtClean="0">
                <a:solidFill>
                  <a:schemeClr val="accent2"/>
                </a:solidFill>
              </a:rPr>
            </a:br>
            <a:r>
              <a:rPr lang="en-US" sz="1800" b="1" u="sng" dirty="0" smtClean="0">
                <a:solidFill>
                  <a:schemeClr val="accent2"/>
                </a:solidFill>
              </a:rPr>
              <a:t/>
            </a:r>
            <a:br>
              <a:rPr lang="en-US" sz="1800" b="1" u="sng" dirty="0" smtClean="0">
                <a:solidFill>
                  <a:schemeClr val="accent2"/>
                </a:solidFill>
              </a:rPr>
            </a:br>
            <a:r>
              <a:rPr lang="en-US" sz="1800" b="1" u="sng" dirty="0">
                <a:solidFill>
                  <a:schemeClr val="accent2"/>
                </a:solidFill>
              </a:rPr>
              <a:t/>
            </a:r>
            <a:br>
              <a:rPr lang="en-US" sz="1800" b="1" u="sng" dirty="0">
                <a:solidFill>
                  <a:schemeClr val="accent2"/>
                </a:solidFill>
              </a:rPr>
            </a:br>
            <a:r>
              <a:rPr lang="en-US" sz="1800" b="1" u="sng" dirty="0" smtClean="0">
                <a:solidFill>
                  <a:schemeClr val="accent2"/>
                </a:solidFill>
              </a:rPr>
              <a:t/>
            </a:r>
            <a:br>
              <a:rPr lang="en-US" sz="1800" b="1" u="sng" dirty="0" smtClean="0">
                <a:solidFill>
                  <a:schemeClr val="accent2"/>
                </a:solidFill>
              </a:rPr>
            </a:br>
            <a:r>
              <a:rPr lang="en-US" sz="1800" b="1" u="sng" dirty="0">
                <a:solidFill>
                  <a:schemeClr val="accent2"/>
                </a:solidFill>
              </a:rPr>
              <a:t/>
            </a:r>
            <a:br>
              <a:rPr lang="en-US" sz="1800" b="1" u="sng" dirty="0">
                <a:solidFill>
                  <a:schemeClr val="accent2"/>
                </a:solidFill>
              </a:rPr>
            </a:br>
            <a:r>
              <a:rPr lang="en-US" sz="1800" b="1" u="sng" dirty="0" smtClean="0">
                <a:solidFill>
                  <a:schemeClr val="accent2"/>
                </a:solidFill>
              </a:rPr>
              <a:t/>
            </a:r>
            <a:br>
              <a:rPr lang="en-US" sz="1800" b="1" u="sng" dirty="0" smtClean="0">
                <a:solidFill>
                  <a:schemeClr val="accent2"/>
                </a:solidFill>
              </a:rPr>
            </a:br>
            <a:r>
              <a:rPr lang="en-US" sz="1800" b="1" u="sng" dirty="0">
                <a:solidFill>
                  <a:schemeClr val="accent2"/>
                </a:solidFill>
              </a:rPr>
              <a:t/>
            </a:r>
            <a:br>
              <a:rPr lang="en-US" sz="1800" b="1" u="sng" dirty="0">
                <a:solidFill>
                  <a:schemeClr val="accent2"/>
                </a:solidFill>
              </a:rPr>
            </a:br>
            <a:r>
              <a:rPr lang="en-US" sz="1800" b="1" u="sng" dirty="0" smtClean="0">
                <a:solidFill>
                  <a:schemeClr val="accent2"/>
                </a:solidFill>
              </a:rPr>
              <a:t/>
            </a:r>
            <a:br>
              <a:rPr lang="en-US" sz="1800" b="1" u="sng" dirty="0" smtClean="0">
                <a:solidFill>
                  <a:schemeClr val="accent2"/>
                </a:solidFill>
              </a:rPr>
            </a:br>
            <a:r>
              <a:rPr lang="en-US" sz="1800" b="1" u="sng" dirty="0">
                <a:solidFill>
                  <a:schemeClr val="accent2"/>
                </a:solidFill>
              </a:rPr>
              <a:t/>
            </a:r>
            <a:br>
              <a:rPr lang="en-US" sz="1800" b="1" u="sng" dirty="0">
                <a:solidFill>
                  <a:schemeClr val="accent2"/>
                </a:solidFill>
              </a:rPr>
            </a:br>
            <a:r>
              <a:rPr lang="en-US" sz="1800" b="1" u="sng" dirty="0" smtClean="0">
                <a:solidFill>
                  <a:schemeClr val="accent2"/>
                </a:solidFill>
              </a:rPr>
              <a:t/>
            </a:r>
            <a:br>
              <a:rPr lang="en-US" sz="1800" b="1" u="sng" dirty="0" smtClean="0">
                <a:solidFill>
                  <a:schemeClr val="accent2"/>
                </a:solidFill>
              </a:rPr>
            </a:br>
            <a:r>
              <a:rPr lang="en-US" sz="1800" b="1" u="sng" dirty="0">
                <a:solidFill>
                  <a:schemeClr val="accent2"/>
                </a:solidFill>
              </a:rPr>
              <a:t/>
            </a:r>
            <a:br>
              <a:rPr lang="en-US" sz="1800" b="1" u="sng" dirty="0">
                <a:solidFill>
                  <a:schemeClr val="accent2"/>
                </a:solidFill>
              </a:rPr>
            </a:br>
            <a:r>
              <a:rPr lang="en-US" sz="1800" b="1" dirty="0" err="1" smtClean="0">
                <a:solidFill>
                  <a:schemeClr val="accent2"/>
                </a:solidFill>
              </a:rPr>
              <a:t>Github</a:t>
            </a:r>
            <a:r>
              <a:rPr lang="en-US" sz="1800" b="1" dirty="0" smtClean="0">
                <a:solidFill>
                  <a:schemeClr val="accent2"/>
                </a:solidFill>
              </a:rPr>
              <a:t> </a:t>
            </a:r>
            <a:r>
              <a:rPr lang="en-US" sz="1800" b="1" dirty="0">
                <a:solidFill>
                  <a:schemeClr val="accent2"/>
                </a:solidFill>
              </a:rPr>
              <a:t>link : </a:t>
            </a:r>
            <a:r>
              <a:rPr lang="en-US" sz="1800" b="1" dirty="0">
                <a:solidFill>
                  <a:srgbClr val="00B0F0"/>
                </a:solidFill>
                <a:hlinkClick r:id="rId4"/>
              </a:rPr>
              <a:t>https://</a:t>
            </a:r>
            <a:r>
              <a:rPr lang="en-US" sz="1800" b="1" dirty="0" smtClean="0">
                <a:solidFill>
                  <a:srgbClr val="00B0F0"/>
                </a:solidFill>
                <a:hlinkClick r:id="rId4"/>
              </a:rPr>
              <a:t>github.com/Sreenath107</a:t>
            </a:r>
            <a:r>
              <a:rPr lang="en-US" b="1" dirty="0">
                <a:solidFill>
                  <a:schemeClr val="accent2"/>
                </a:solidFill>
              </a:rPr>
              <a:t/>
            </a:r>
            <a:br>
              <a:rPr lang="en-US" b="1" dirty="0">
                <a:solidFill>
                  <a:schemeClr val="accent2"/>
                </a:solidFill>
              </a:rPr>
            </a:br>
            <a:r>
              <a:rPr lang="en-US" sz="1600" b="1" dirty="0" smtClean="0">
                <a:solidFill>
                  <a:schemeClr val="accent2"/>
                </a:solidFill>
              </a:rPr>
              <a:t>Project </a:t>
            </a:r>
            <a:r>
              <a:rPr lang="en-US" sz="1600" b="1" dirty="0" smtClean="0">
                <a:solidFill>
                  <a:schemeClr val="accent2"/>
                </a:solidFill>
              </a:rPr>
              <a:t>Submitted By : SREENATH </a:t>
            </a:r>
            <a:r>
              <a:rPr lang="en-US" sz="1600" b="1" dirty="0" smtClean="0">
                <a:solidFill>
                  <a:schemeClr val="accent2"/>
                </a:solidFill>
              </a:rPr>
              <a:t>K</a:t>
            </a:r>
            <a:br>
              <a:rPr lang="en-US" sz="1600" b="1" dirty="0" smtClean="0">
                <a:solidFill>
                  <a:schemeClr val="accent2"/>
                </a:solidFill>
              </a:rPr>
            </a:br>
            <a:r>
              <a:rPr lang="en-US" sz="1600" b="1" dirty="0" smtClean="0">
                <a:solidFill>
                  <a:schemeClr val="accent2"/>
                </a:solidFill>
              </a:rPr>
              <a:t>Submitted on : 04-08-2021</a:t>
            </a:r>
            <a:r>
              <a:rPr lang="en-US" sz="1600" b="1" dirty="0" smtClean="0">
                <a:solidFill>
                  <a:schemeClr val="accent2"/>
                </a:solidFill>
              </a:rPr>
              <a:t> </a:t>
            </a:r>
            <a:endParaRPr lang="en-IN" sz="1600" b="1" dirty="0">
              <a:solidFill>
                <a:schemeClr val="accent2"/>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608315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0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656618" cy="1260764"/>
          </a:xfrm>
        </p:spPr>
        <p:txBody>
          <a:bodyPr>
            <a:normAutofit/>
          </a:bodyPr>
          <a:lstStyle/>
          <a:p>
            <a:r>
              <a:rPr lang="en-IN" u="sng" dirty="0"/>
              <a:t>8. Deaths in </a:t>
            </a:r>
            <a:r>
              <a:rPr lang="en-IN" u="sng" dirty="0" smtClean="0"/>
              <a:t>Years</a:t>
            </a:r>
            <a:r>
              <a:rPr lang="en-IN" u="sng" dirty="0"/>
              <a:t/>
            </a:r>
            <a:br>
              <a:rPr lang="en-IN" u="sng" dirty="0"/>
            </a:br>
            <a:r>
              <a:rPr lang="en-US" sz="1800" dirty="0"/>
              <a:t>As per this analysis, we can see that the number of kills increases by year by year. So we can conclude that year-wise terrorism increases in the </a:t>
            </a:r>
            <a:r>
              <a:rPr lang="en-US" sz="1800" dirty="0" smtClean="0"/>
              <a:t>world.</a:t>
            </a:r>
            <a:endParaRPr lang="en-IN" sz="1800" u="sng"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5073" y="1260764"/>
            <a:ext cx="9844782" cy="5597236"/>
          </a:xfr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8850129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25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684327" cy="1524000"/>
          </a:xfrm>
        </p:spPr>
        <p:txBody>
          <a:bodyPr>
            <a:normAutofit/>
          </a:bodyPr>
          <a:lstStyle/>
          <a:p>
            <a:r>
              <a:rPr lang="en-IN" u="sng" dirty="0"/>
              <a:t>9. Injured vs </a:t>
            </a:r>
            <a:r>
              <a:rPr lang="en-IN" u="sng" dirty="0" smtClean="0"/>
              <a:t>Year</a:t>
            </a:r>
            <a:br>
              <a:rPr lang="en-IN" u="sng" dirty="0" smtClean="0"/>
            </a:br>
            <a:r>
              <a:rPr lang="en-US" sz="1800" dirty="0" smtClean="0"/>
              <a:t>As </a:t>
            </a:r>
            <a:r>
              <a:rPr lang="en-US" sz="1800" dirty="0"/>
              <a:t>for this analysis, I </a:t>
            </a:r>
            <a:r>
              <a:rPr lang="en-US" sz="1800" dirty="0" smtClean="0"/>
              <a:t>analyze </a:t>
            </a:r>
            <a:r>
              <a:rPr lang="en-US" sz="1800" dirty="0"/>
              <a:t>the year-wise injured people ratio. In the previous analysis, 2014 is the year most of the attacks were held in the world. But most of the injured people in the year 2015.</a:t>
            </a:r>
            <a:endParaRPr lang="en-IN" sz="1800" u="sng"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 y="1219200"/>
            <a:ext cx="10072255" cy="5638800"/>
          </a:xfr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9228017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8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9822873" cy="1773382"/>
          </a:xfrm>
        </p:spPr>
        <p:txBody>
          <a:bodyPr>
            <a:normAutofit fontScale="90000"/>
          </a:bodyPr>
          <a:lstStyle/>
          <a:p>
            <a:r>
              <a:rPr lang="en-IN" u="sng" dirty="0"/>
              <a:t>10. Killed vs </a:t>
            </a:r>
            <a:r>
              <a:rPr lang="en-IN" u="sng" dirty="0" smtClean="0"/>
              <a:t>Country</a:t>
            </a:r>
            <a:br>
              <a:rPr lang="en-IN" u="sng" dirty="0" smtClean="0"/>
            </a:br>
            <a:r>
              <a:rPr lang="en-US" sz="1800" dirty="0" smtClean="0"/>
              <a:t>As </a:t>
            </a:r>
            <a:r>
              <a:rPr lang="en-US" sz="1800" dirty="0"/>
              <a:t>per previous analysis, India is the 4th country that most of the attacks have done. We here </a:t>
            </a:r>
            <a:r>
              <a:rPr lang="en-US" sz="1800" dirty="0" smtClean="0"/>
              <a:t>analyze </a:t>
            </a:r>
            <a:r>
              <a:rPr lang="en-US" sz="1800" dirty="0"/>
              <a:t>the number of the people killed country-wise. In this analysis, we have found that most of the people are killed from Iraq, and it is in the 1st place, then </a:t>
            </a:r>
            <a:r>
              <a:rPr lang="en-US" sz="1800" dirty="0" smtClean="0"/>
              <a:t>Afghanistan </a:t>
            </a:r>
            <a:r>
              <a:rPr lang="en-US" sz="1800" dirty="0"/>
              <a:t>and </a:t>
            </a:r>
            <a:r>
              <a:rPr lang="en-US" sz="1800" dirty="0" smtClean="0"/>
              <a:t>Pakistan </a:t>
            </a:r>
            <a:r>
              <a:rPr lang="en-US" sz="1800" dirty="0"/>
              <a:t>are the 2nd and 3rd place. Nigeria is the 4th country in which most of the people died due to a terrorist attack.</a:t>
            </a:r>
            <a:br>
              <a:rPr lang="en-US" sz="1800" dirty="0"/>
            </a:br>
            <a:r>
              <a:rPr lang="en-US" sz="1800" dirty="0"/>
              <a:t>So that we can conclude that attack per murder has been controlled in India.</a:t>
            </a:r>
            <a:br>
              <a:rPr lang="en-US" sz="1800" dirty="0"/>
            </a:br>
            <a:endParaRPr lang="en-IN" sz="1800" u="sng"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0" y="1773382"/>
            <a:ext cx="10418618" cy="5084618"/>
          </a:xfr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1731156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35"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274002" cy="1205345"/>
          </a:xfrm>
        </p:spPr>
        <p:txBody>
          <a:bodyPr>
            <a:normAutofit/>
          </a:bodyPr>
          <a:lstStyle/>
          <a:p>
            <a:r>
              <a:rPr lang="en-IN" u="sng" dirty="0"/>
              <a:t>11. Killed vs Region</a:t>
            </a:r>
            <a:br>
              <a:rPr lang="en-IN" u="sng" dirty="0"/>
            </a:br>
            <a:r>
              <a:rPr lang="en-US" sz="1800" dirty="0"/>
              <a:t>As per this graph, we can see that most of the people killed in the Middle East&amp; North Africa.</a:t>
            </a:r>
            <a:endParaRPr lang="en-IN" sz="1800" u="sng"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6983" y="1052946"/>
            <a:ext cx="9975272" cy="5694218"/>
          </a:xfr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14790626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62"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9573491" cy="1496291"/>
          </a:xfrm>
        </p:spPr>
        <p:txBody>
          <a:bodyPr>
            <a:normAutofit/>
          </a:bodyPr>
          <a:lstStyle/>
          <a:p>
            <a:r>
              <a:rPr lang="en-IN" u="sng" dirty="0" smtClean="0"/>
              <a:t>12. Wounded vs Region</a:t>
            </a:r>
            <a:br>
              <a:rPr lang="en-IN" u="sng" dirty="0" smtClean="0"/>
            </a:br>
            <a:r>
              <a:rPr lang="en-US" sz="1800" dirty="0"/>
              <a:t>In this analysis we can see that wounded person ratio. In the previous analysis, most of the people killed in the Middle East and North Africa. In connection with the previous analysis, we can see most of the wounded person located in the same region.</a:t>
            </a:r>
            <a:endParaRPr lang="en-IN" sz="1800" u="sng"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 y="1496292"/>
            <a:ext cx="9919854" cy="5361708"/>
          </a:xfr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3963194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888"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656618" cy="1205345"/>
          </a:xfrm>
        </p:spPr>
        <p:txBody>
          <a:bodyPr>
            <a:normAutofit/>
          </a:bodyPr>
          <a:lstStyle/>
          <a:p>
            <a:r>
              <a:rPr lang="en-IN" u="sng" dirty="0"/>
              <a:t>13. Attacks VS </a:t>
            </a:r>
            <a:r>
              <a:rPr lang="en-IN" u="sng" dirty="0" smtClean="0"/>
              <a:t>Killed</a:t>
            </a:r>
            <a:r>
              <a:rPr lang="en-IN" dirty="0" smtClean="0"/>
              <a:t/>
            </a:r>
            <a:br>
              <a:rPr lang="en-IN" dirty="0" smtClean="0"/>
            </a:br>
            <a:r>
              <a:rPr lang="en-US" sz="1800" dirty="0"/>
              <a:t>As per this analysis, we can see the attack vs death ratio. Most of the attacks are held in Iraq as well as death.</a:t>
            </a:r>
            <a:endParaRPr lang="en-IN" sz="1800"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0" y="1080655"/>
            <a:ext cx="9933709" cy="5777345"/>
          </a:xfr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7441218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2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016836" cy="1080655"/>
          </a:xfrm>
        </p:spPr>
        <p:txBody>
          <a:bodyPr>
            <a:normAutofit fontScale="90000"/>
          </a:bodyPr>
          <a:lstStyle/>
          <a:p>
            <a:r>
              <a:rPr lang="en-US" dirty="0" smtClean="0"/>
              <a:t>14. </a:t>
            </a:r>
            <a:r>
              <a:rPr lang="en-IN" dirty="0"/>
              <a:t>Terror </a:t>
            </a:r>
            <a:r>
              <a:rPr lang="en-IN" dirty="0" smtClean="0"/>
              <a:t>Groups</a:t>
            </a:r>
            <a:br>
              <a:rPr lang="en-IN" dirty="0" smtClean="0"/>
            </a:br>
            <a:r>
              <a:rPr lang="en-US" sz="1800" dirty="0"/>
              <a:t>This analysis is used to find the most dangerous terrorist group. As per this graph, we can see that the Taliban is the most dangerous group. Most of the attacks have been done by the group Taliban.</a:t>
            </a:r>
            <a:endParaRPr lang="en-IN" sz="18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080655"/>
            <a:ext cx="10293927" cy="5777345"/>
          </a:xfrm>
        </p:spPr>
      </p:pic>
    </p:spTree>
    <p:extLst>
      <p:ext uri="{BB962C8B-B14F-4D97-AF65-F5344CB8AC3E}">
        <p14:creationId xmlns:p14="http://schemas.microsoft.com/office/powerpoint/2010/main" val="35041737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06582"/>
          </a:xfrm>
        </p:spPr>
        <p:txBody>
          <a:bodyPr/>
          <a:lstStyle/>
          <a:p>
            <a:r>
              <a:rPr lang="en-US" b="1" i="1" u="sng" dirty="0"/>
              <a:t>Conclusion and Results :</a:t>
            </a:r>
            <a:endParaRPr lang="en-US" u="sng" dirty="0"/>
          </a:p>
        </p:txBody>
      </p:sp>
      <p:sp>
        <p:nvSpPr>
          <p:cNvPr id="3" name="Content Placeholder 2"/>
          <p:cNvSpPr>
            <a:spLocks noGrp="1"/>
          </p:cNvSpPr>
          <p:nvPr>
            <p:ph idx="1"/>
          </p:nvPr>
        </p:nvSpPr>
        <p:spPr>
          <a:xfrm>
            <a:off x="677334" y="1482435"/>
            <a:ext cx="8596668" cy="4987638"/>
          </a:xfrm>
        </p:spPr>
        <p:txBody>
          <a:bodyPr>
            <a:normAutofit/>
          </a:bodyPr>
          <a:lstStyle/>
          <a:p>
            <a:r>
              <a:rPr lang="en-US" dirty="0" smtClean="0">
                <a:solidFill>
                  <a:schemeClr val="accent2"/>
                </a:solidFill>
              </a:rPr>
              <a:t>Country </a:t>
            </a:r>
            <a:r>
              <a:rPr lang="en-US" dirty="0">
                <a:solidFill>
                  <a:schemeClr val="accent2"/>
                </a:solidFill>
              </a:rPr>
              <a:t>with the most attacks: Iraq</a:t>
            </a:r>
          </a:p>
          <a:p>
            <a:r>
              <a:rPr lang="en-US" dirty="0">
                <a:solidFill>
                  <a:schemeClr val="accent2"/>
                </a:solidFill>
              </a:rPr>
              <a:t>City with the most attacks: Baghdad</a:t>
            </a:r>
          </a:p>
          <a:p>
            <a:r>
              <a:rPr lang="en-US" dirty="0">
                <a:solidFill>
                  <a:schemeClr val="accent2"/>
                </a:solidFill>
              </a:rPr>
              <a:t>Region with the most attacks</a:t>
            </a:r>
            <a:r>
              <a:rPr lang="en-US" dirty="0" smtClean="0">
                <a:solidFill>
                  <a:schemeClr val="accent2"/>
                </a:solidFill>
              </a:rPr>
              <a:t>: Middle </a:t>
            </a:r>
            <a:r>
              <a:rPr lang="en-US" dirty="0">
                <a:solidFill>
                  <a:schemeClr val="accent2"/>
                </a:solidFill>
              </a:rPr>
              <a:t>East &amp; North Africa</a:t>
            </a:r>
          </a:p>
          <a:p>
            <a:r>
              <a:rPr lang="en-US" dirty="0">
                <a:solidFill>
                  <a:schemeClr val="accent2"/>
                </a:solidFill>
              </a:rPr>
              <a:t>Year with the most attacks: </a:t>
            </a:r>
            <a:r>
              <a:rPr lang="en-US" dirty="0" smtClean="0">
                <a:solidFill>
                  <a:schemeClr val="accent2"/>
                </a:solidFill>
              </a:rPr>
              <a:t>2014</a:t>
            </a:r>
          </a:p>
          <a:p>
            <a:r>
              <a:rPr lang="en-US" dirty="0">
                <a:solidFill>
                  <a:schemeClr val="accent2"/>
                </a:solidFill>
              </a:rPr>
              <a:t>Most Injury caused Year: </a:t>
            </a:r>
            <a:r>
              <a:rPr lang="en-US" dirty="0" smtClean="0">
                <a:solidFill>
                  <a:schemeClr val="accent2"/>
                </a:solidFill>
              </a:rPr>
              <a:t>2015</a:t>
            </a:r>
            <a:endParaRPr lang="en-US" dirty="0">
              <a:solidFill>
                <a:schemeClr val="accent2"/>
              </a:solidFill>
            </a:endParaRPr>
          </a:p>
          <a:p>
            <a:r>
              <a:rPr lang="en-US" dirty="0" smtClean="0">
                <a:solidFill>
                  <a:schemeClr val="accent2"/>
                </a:solidFill>
              </a:rPr>
              <a:t>Most </a:t>
            </a:r>
            <a:r>
              <a:rPr lang="en-US" dirty="0">
                <a:solidFill>
                  <a:schemeClr val="accent2"/>
                </a:solidFill>
              </a:rPr>
              <a:t>Attack Types: </a:t>
            </a:r>
            <a:r>
              <a:rPr lang="en-US" dirty="0" smtClean="0">
                <a:solidFill>
                  <a:schemeClr val="accent2"/>
                </a:solidFill>
              </a:rPr>
              <a:t>Bombing/Explosion</a:t>
            </a:r>
          </a:p>
          <a:p>
            <a:r>
              <a:rPr lang="en-US" dirty="0" smtClean="0">
                <a:solidFill>
                  <a:schemeClr val="accent2"/>
                </a:solidFill>
              </a:rPr>
              <a:t>Most Targeted: Private Sector</a:t>
            </a:r>
          </a:p>
          <a:p>
            <a:r>
              <a:rPr lang="en-US" dirty="0" smtClean="0">
                <a:solidFill>
                  <a:schemeClr val="accent2"/>
                </a:solidFill>
              </a:rPr>
              <a:t>Most Weapon used: Explosives</a:t>
            </a:r>
          </a:p>
          <a:p>
            <a:r>
              <a:rPr lang="en-US" dirty="0" smtClean="0">
                <a:solidFill>
                  <a:schemeClr val="accent2"/>
                </a:solidFill>
              </a:rPr>
              <a:t>Group </a:t>
            </a:r>
            <a:r>
              <a:rPr lang="en-US" dirty="0">
                <a:solidFill>
                  <a:schemeClr val="accent2"/>
                </a:solidFill>
              </a:rPr>
              <a:t>with the most attacks: Taliban</a:t>
            </a:r>
          </a:p>
          <a:p>
            <a:endParaRPr lang="en-US" dirty="0" smtClean="0">
              <a:solidFill>
                <a:schemeClr val="accent2"/>
              </a:solidFill>
            </a:endParaRPr>
          </a:p>
          <a:p>
            <a:pPr marL="0" indent="0">
              <a:buNone/>
            </a:pPr>
            <a:r>
              <a:rPr lang="en-US" dirty="0" smtClean="0">
                <a:solidFill>
                  <a:schemeClr val="accent2"/>
                </a:solidFill>
              </a:rPr>
              <a:t>Sincere thanks to the site </a:t>
            </a:r>
            <a:r>
              <a:rPr lang="en-US" dirty="0" err="1" smtClean="0">
                <a:solidFill>
                  <a:schemeClr val="accent2"/>
                </a:solidFill>
              </a:rPr>
              <a:t>Kaggle</a:t>
            </a:r>
            <a:r>
              <a:rPr lang="en-US" dirty="0" smtClean="0">
                <a:solidFill>
                  <a:schemeClr val="accent2"/>
                </a:solidFill>
              </a:rPr>
              <a:t> as well as Googl</a:t>
            </a:r>
            <a:r>
              <a:rPr lang="en-US" dirty="0">
                <a:solidFill>
                  <a:schemeClr val="accent2"/>
                </a:solidFill>
              </a:rPr>
              <a:t>e</a:t>
            </a:r>
            <a:r>
              <a:rPr lang="en-US" dirty="0" smtClean="0">
                <a:solidFill>
                  <a:schemeClr val="accent2"/>
                </a:solidFill>
              </a:rPr>
              <a:t>, Mr. </a:t>
            </a:r>
            <a:r>
              <a:rPr lang="en-US" dirty="0" err="1" smtClean="0">
                <a:solidFill>
                  <a:schemeClr val="accent2"/>
                </a:solidFill>
              </a:rPr>
              <a:t>Manvendra</a:t>
            </a:r>
            <a:r>
              <a:rPr lang="en-US" dirty="0">
                <a:solidFill>
                  <a:schemeClr val="accent2"/>
                </a:solidFill>
              </a:rPr>
              <a:t> </a:t>
            </a:r>
            <a:r>
              <a:rPr lang="en-US" dirty="0" smtClean="0">
                <a:solidFill>
                  <a:schemeClr val="accent2"/>
                </a:solidFill>
              </a:rPr>
              <a:t>and University of Maryland.</a:t>
            </a:r>
          </a:p>
          <a:p>
            <a:endParaRPr lang="en-US" dirty="0">
              <a:solidFill>
                <a:schemeClr val="accent2"/>
              </a:solidFill>
            </a:endParaRPr>
          </a:p>
          <a:p>
            <a:endParaRPr lang="en-IN"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5773657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719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26473"/>
            <a:ext cx="8153400" cy="5650490"/>
          </a:xfrm>
        </p:spPr>
        <p:txBody>
          <a:bodyPr>
            <a:normAutofit lnSpcReduction="10000"/>
          </a:bodyPr>
          <a:lstStyle/>
          <a:p>
            <a:pPr algn="ctr"/>
            <a:r>
              <a:rPr lang="en-US" sz="3200" u="sng" dirty="0" smtClean="0">
                <a:solidFill>
                  <a:schemeClr val="accent2"/>
                </a:solidFill>
              </a:rPr>
              <a:t>Context</a:t>
            </a:r>
          </a:p>
          <a:p>
            <a:endParaRPr lang="en-US" dirty="0">
              <a:solidFill>
                <a:schemeClr val="accent2"/>
              </a:solidFill>
            </a:endParaRPr>
          </a:p>
          <a:p>
            <a:pPr marL="0" indent="0" algn="just">
              <a:buNone/>
            </a:pPr>
            <a:r>
              <a:rPr lang="en-US" sz="2400" dirty="0">
                <a:solidFill>
                  <a:schemeClr val="accent2"/>
                </a:solidFill>
              </a:rPr>
              <a:t/>
            </a:r>
            <a:br>
              <a:rPr lang="en-US" sz="2400" dirty="0">
                <a:solidFill>
                  <a:schemeClr val="accent2"/>
                </a:solidFill>
              </a:rPr>
            </a:br>
            <a:r>
              <a:rPr lang="en-US" sz="2400" dirty="0">
                <a:solidFill>
                  <a:schemeClr val="accent2"/>
                </a:solidFill>
              </a:rPr>
              <a:t>Information on more than 180,000 Terrorist Attacks</a:t>
            </a:r>
            <a:br>
              <a:rPr lang="en-US" sz="2400" dirty="0">
                <a:solidFill>
                  <a:schemeClr val="accent2"/>
                </a:solidFill>
              </a:rPr>
            </a:br>
            <a:r>
              <a:rPr lang="en-US" sz="2400" dirty="0">
                <a:solidFill>
                  <a:schemeClr val="accent2"/>
                </a:solidFill>
              </a:rPr>
              <a:t>The Global Terrorism Database (GTD) is an open-source database including information on terrorist attacks around the world from 1970 through 2017. The GTD includes systematic data on domestic as well as international terrorist incidents that have occurred during this time period and now includes more than 180,000 attacks. The database is maintained by researchers at the National Consortium for the Study of Terrorism and Responses to Terrorism (START), headquartered at the University of Maryland.</a:t>
            </a:r>
            <a:r>
              <a:rPr lang="en-US" dirty="0">
                <a:solidFill>
                  <a:schemeClr val="accent2"/>
                </a:solidFill>
              </a:rPr>
              <a:t/>
            </a:r>
            <a:br>
              <a:rPr lang="en-US" dirty="0">
                <a:solidFill>
                  <a:schemeClr val="accent2"/>
                </a:solidFill>
              </a:rPr>
            </a:br>
            <a:endParaRPr lang="en-IN" dirty="0">
              <a:solidFill>
                <a:schemeClr val="accent2"/>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750256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3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083" y="0"/>
            <a:ext cx="9109919" cy="1930400"/>
          </a:xfrm>
        </p:spPr>
        <p:txBody>
          <a:bodyPr>
            <a:noAutofit/>
          </a:bodyPr>
          <a:lstStyle/>
          <a:p>
            <a:r>
              <a:rPr lang="en-IN" sz="3200" u="sng" dirty="0" smtClean="0"/>
              <a:t>1. Year </a:t>
            </a:r>
            <a:r>
              <a:rPr lang="en-IN" sz="3200" u="sng" dirty="0"/>
              <a:t>Vs </a:t>
            </a:r>
            <a:r>
              <a:rPr lang="en-IN" sz="3200" u="sng" dirty="0" smtClean="0"/>
              <a:t>Attacks</a:t>
            </a:r>
            <a:br>
              <a:rPr lang="en-IN" sz="3200" u="sng" dirty="0" smtClean="0"/>
            </a:br>
            <a:r>
              <a:rPr lang="en-IN" sz="1600" b="1" dirty="0" smtClean="0"/>
              <a:t/>
            </a:r>
            <a:br>
              <a:rPr lang="en-IN" sz="1600" b="1" dirty="0" smtClean="0"/>
            </a:br>
            <a:r>
              <a:rPr lang="en-US" sz="1600" b="1" dirty="0"/>
              <a:t>As per this analysis, 2014 is the year most of the attacks were held. Since then, 2015 and 2016. In 2017 it is decreased than in 2013. After 2000, the Terrorism in the world is increased. In the 1970's the number of attacks is below 1000. In 2014, 16000+ attacks were held in the world. But in 2017, it decreased to 11000. So, the country's made more security measures than in 2014.</a:t>
            </a:r>
            <a:r>
              <a:rPr lang="en-IN" sz="1600" dirty="0"/>
              <a:t/>
            </a:r>
            <a:br>
              <a:rPr lang="en-IN" sz="1600" dirty="0"/>
            </a:br>
            <a:endParaRPr lang="en-IN" sz="1600" dirty="0"/>
          </a:p>
        </p:txBody>
      </p:sp>
      <p:pic>
        <p:nvPicPr>
          <p:cNvPr id="4098" name="Picture 2" descr="https://www.kaggleusercontent.com/kf/68389742/eyJhbGciOiJkaXIiLCJlbmMiOiJBMTI4Q0JDLUhTMjU2In0..474tiKX_SUyNIC3JE6yHqg.Yc-XisfYDMvjviVQJndkLmNnsoX4JIuZDPQJ0lNgtQcNVTnsKs3wa-yb5hV9fQpylnJURaAht2NIswlC_NtCcayrCZ-VulhphlfnPyKHmH64wJI6aCiyCcXYHDs8smLRdxZjQTC8gW7E_y7XVDelxjrSphwQdD-AIOAzdJ8n75vxqeMubTgCrqokYrWKN3Sj99a0OGFOe7BRzRZxeR0nubn5sbdao6AbGvpMX6t0MBzZdJx27aUaUZflbXoml5A0WCW5NAXyTPTogtmGHjYDx8Ii9N6i24yk5Q-X_OxU90W_TF7EH2GxvpnJDbJa1RZGXDJwzbomRUNB8P1-K2Wj1Utpf2FkbCqwrQR9c0TOeAniCKodvwuFQ5maZiWVy3iZvgOypCAX4AyI4I15GnA1roQe-QVMVraaCZNeF1zmaTag4-db_ig1_r0j23TnVkNhqdzbDqSjr97eoPj3gRFVEB3l2_vq2835e6flxIiUVXP7FmPj65-FhJH9rao2BBn5DmrrSco7gHkK_Bc4-Q3CZ8VJnxDcNpEf1OYkLzmfEvxdMn8AN91C3N58o_gkU-SAqICp-eLItQKfPPHf422nGN2CJ8w_wC1br6IVoJypLyhxJaEyknG21Yl9TcboaM3LY8OazCbTmiU8LxuVLqIrvIvvt3qi2hmWyPz1-GbAijk.yk_yFm2T_5i4BISDhzGPnQ/__results___files/__results___23_0.png"/>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64083" y="1930400"/>
            <a:ext cx="9109919" cy="5024582"/>
          </a:xfrm>
          <a:prstGeom prst="rect">
            <a:avLst/>
          </a:prstGeom>
          <a:noFill/>
          <a:extLst>
            <a:ext uri="{909E8E84-426E-40DD-AFC4-6F175D3DCCD1}">
              <a14:hiddenFill xmlns:a14="http://schemas.microsoft.com/office/drawing/2010/main">
                <a:solidFill>
                  <a:srgbClr val="FFFFFF"/>
                </a:solidFill>
              </a14:hiddenFill>
            </a:ext>
          </a:extLst>
        </p:spPr>
      </p:pic>
      <p:pic>
        <p:nvPicPr>
          <p:cNvPr id="419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0116896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19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25" fill="hold"/>
                                        <p:tgtEl>
                                          <p:spTgt spid="4199"/>
                                        </p:tgtEl>
                                      </p:cBhvr>
                                    </p:cmd>
                                  </p:childTnLst>
                                </p:cTn>
                              </p:par>
                            </p:childTnLst>
                          </p:cTn>
                        </p:par>
                      </p:childTnLst>
                    </p:cTn>
                  </p:par>
                </p:childTnLst>
              </p:cTn>
              <p:nextCondLst>
                <p:cond evt="onClick" delay="0">
                  <p:tgtEl>
                    <p:spTgt spid="4199"/>
                  </p:tgtEl>
                </p:cond>
              </p:nextCondLst>
            </p:seq>
            <p:audio>
              <p:cMediaNode vol="80000">
                <p:cTn id="7" fill="hold" display="0">
                  <p:stCondLst>
                    <p:cond delay="indefinite"/>
                  </p:stCondLst>
                  <p:endCondLst>
                    <p:cond evt="onStopAudio" delay="0">
                      <p:tgtEl>
                        <p:sldTgt/>
                      </p:tgtEl>
                    </p:cond>
                  </p:endCondLst>
                </p:cTn>
                <p:tgtEl>
                  <p:spTgt spid="419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1"/>
            <a:ext cx="8965429" cy="1967344"/>
          </a:xfrm>
        </p:spPr>
        <p:txBody>
          <a:bodyPr>
            <a:normAutofit fontScale="90000"/>
          </a:bodyPr>
          <a:lstStyle/>
          <a:p>
            <a:r>
              <a:rPr lang="en-IN" sz="3200" u="sng" dirty="0"/>
              <a:t>2</a:t>
            </a:r>
            <a:r>
              <a:rPr lang="en-IN" sz="3200" u="sng" dirty="0" smtClean="0"/>
              <a:t>. Top </a:t>
            </a:r>
            <a:r>
              <a:rPr lang="en-IN" sz="3200" u="sng" dirty="0"/>
              <a:t>Affected </a:t>
            </a:r>
            <a:r>
              <a:rPr lang="en-IN" sz="3200" u="sng" dirty="0" smtClean="0"/>
              <a:t>Countries</a:t>
            </a:r>
            <a:r>
              <a:rPr lang="en-IN" dirty="0" smtClean="0"/>
              <a:t/>
            </a:r>
            <a:br>
              <a:rPr lang="en-IN" dirty="0" smtClean="0"/>
            </a:br>
            <a:r>
              <a:rPr lang="en-US" sz="1800" b="1" dirty="0"/>
              <a:t>As per this result, most of the attacks are carried out in Iraq, Pakistan, </a:t>
            </a:r>
            <a:r>
              <a:rPr lang="en-US" sz="1800" b="1" dirty="0" smtClean="0"/>
              <a:t>Afghanistan </a:t>
            </a:r>
            <a:r>
              <a:rPr lang="en-US" sz="1800" b="1" dirty="0"/>
              <a:t>and India. The major terrorist groups are located in the first three countries. In India there are 12,000+ attacks held. In India we do not promote terrorism. So the terrorist groups are aiming at India.</a:t>
            </a:r>
            <a:br>
              <a:rPr lang="en-US" sz="1800" b="1" dirty="0"/>
            </a:br>
            <a:r>
              <a:rPr lang="en-US" sz="1800" b="1" dirty="0"/>
              <a:t>Depending on this result, India wants to take more security measures to restrict the attacks.</a:t>
            </a:r>
            <a:br>
              <a:rPr lang="en-US" sz="1800" b="1" dirty="0"/>
            </a:br>
            <a:endParaRPr lang="en-IN" sz="1800" b="1" dirty="0"/>
          </a:p>
        </p:txBody>
      </p:sp>
      <p:pic>
        <p:nvPicPr>
          <p:cNvPr id="5122" name="Picture 2" descr="https://www.kaggleusercontent.com/kf/68389742/eyJhbGciOiJkaXIiLCJlbmMiOiJBMTI4Q0JDLUhTMjU2In0..474tiKX_SUyNIC3JE6yHqg.Yc-XisfYDMvjviVQJndkLmNnsoX4JIuZDPQJ0lNgtQcNVTnsKs3wa-yb5hV9fQpylnJURaAht2NIswlC_NtCcayrCZ-VulhphlfnPyKHmH64wJI6aCiyCcXYHDs8smLRdxZjQTC8gW7E_y7XVDelxjrSphwQdD-AIOAzdJ8n75vxqeMubTgCrqokYrWKN3Sj99a0OGFOe7BRzRZxeR0nubn5sbdao6AbGvpMX6t0MBzZdJx27aUaUZflbXoml5A0WCW5NAXyTPTogtmGHjYDx8Ii9N6i24yk5Q-X_OxU90W_TF7EH2GxvpnJDbJa1RZGXDJwzbomRUNB8P1-K2Wj1Utpf2FkbCqwrQR9c0TOeAniCKodvwuFQ5maZiWVy3iZvgOypCAX4AyI4I15GnA1roQe-QVMVraaCZNeF1zmaTag4-db_ig1_r0j23TnVkNhqdzbDqSjr97eoPj3gRFVEB3l2_vq2835e6flxIiUVXP7FmPj65-FhJH9rao2BBn5DmrrSco7gHkK_Bc4-Q3CZ8VJnxDcNpEf1OYkLzmfEvxdMn8AN91C3N58o_gkU-SAqICp-eLItQKfPPHf422nGN2CJ8w_wC1br6IVoJypLyhxJaEyknG21Yl9TcboaM3LY8OazCbTmiU8LxuVLqIrvIvvt3qi2hmWyPz1-GbAijk.yk_yFm2T_5i4BISDhzGPnQ/__results___files/__results___25_1.png"/>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401782" y="1967345"/>
            <a:ext cx="9240981" cy="4890655"/>
          </a:xfrm>
          <a:prstGeom prst="rect">
            <a:avLst/>
          </a:prstGeom>
          <a:noFill/>
          <a:extLst>
            <a:ext uri="{909E8E84-426E-40DD-AFC4-6F175D3DCCD1}">
              <a14:hiddenFill xmlns:a14="http://schemas.microsoft.com/office/drawing/2010/main">
                <a:solidFill>
                  <a:srgbClr val="FFFFFF"/>
                </a:solidFill>
              </a14:hiddenFill>
            </a:ext>
          </a:extLst>
        </p:spPr>
      </p:pic>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6441013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7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0"/>
            <a:ext cx="9131684" cy="1704109"/>
          </a:xfrm>
        </p:spPr>
        <p:txBody>
          <a:bodyPr>
            <a:normAutofit fontScale="90000"/>
          </a:bodyPr>
          <a:lstStyle/>
          <a:p>
            <a:r>
              <a:rPr lang="en-IN" u="sng" dirty="0" smtClean="0"/>
              <a:t>3.Top </a:t>
            </a:r>
            <a:r>
              <a:rPr lang="en-IN" u="sng" dirty="0"/>
              <a:t>affected </a:t>
            </a:r>
            <a:r>
              <a:rPr lang="en-IN" u="sng" dirty="0" smtClean="0"/>
              <a:t>Cities</a:t>
            </a:r>
            <a:br>
              <a:rPr lang="en-IN" u="sng" dirty="0" smtClean="0"/>
            </a:br>
            <a:r>
              <a:rPr lang="en-US" sz="1800" b="1" dirty="0" smtClean="0"/>
              <a:t>In </a:t>
            </a:r>
            <a:r>
              <a:rPr lang="en-US" sz="1800" b="1" dirty="0"/>
              <a:t>this analysis, most of the attacks were held in unknown cities. The small cities are affected by most of the attacks.</a:t>
            </a:r>
            <a:br>
              <a:rPr lang="en-US" sz="1800" b="1" dirty="0"/>
            </a:br>
            <a:r>
              <a:rPr lang="en-US" sz="1800" b="1" dirty="0"/>
              <a:t>As per the analysis based on the capital cities, Baghdad is the capital city that has effected most of the attacks. Karachi in Pakistan is the second effected city. Then followed by Lima, Mosul, Belfast and so on.</a:t>
            </a:r>
            <a:r>
              <a:rPr lang="en-US" sz="1800" dirty="0"/>
              <a:t/>
            </a:r>
            <a:br>
              <a:rPr lang="en-US" sz="1800" dirty="0"/>
            </a:br>
            <a:endParaRPr lang="en-IN" sz="1800" dirty="0"/>
          </a:p>
        </p:txBody>
      </p:sp>
      <p:pic>
        <p:nvPicPr>
          <p:cNvPr id="11" name="Content Placeholder 10"/>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bwMode="auto">
          <a:xfrm>
            <a:off x="110836" y="1579419"/>
            <a:ext cx="9698182" cy="5278582"/>
          </a:xfrm>
          <a:prstGeom prst="rect">
            <a:avLst/>
          </a:prstGeom>
          <a:noFill/>
          <a:extLst>
            <a:ext uri="{909E8E84-426E-40DD-AFC4-6F175D3DCCD1}">
              <a14:hiddenFill xmlns:a14="http://schemas.microsoft.com/office/drawing/2010/main">
                <a:solidFill>
                  <a:srgbClr val="FFFFFF"/>
                </a:solidFill>
              </a14:hiddenFill>
            </a:ext>
          </a:extLst>
        </p:spPr>
      </p:pic>
      <p:pic>
        <p:nvPicPr>
          <p:cNvPr id="1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38055"/>
            <a:ext cx="609600" cy="609600"/>
          </a:xfrm>
          <a:prstGeom prst="rect">
            <a:avLst/>
          </a:prstGeom>
        </p:spPr>
      </p:pic>
    </p:spTree>
    <p:extLst>
      <p:ext uri="{BB962C8B-B14F-4D97-AF65-F5344CB8AC3E}">
        <p14:creationId xmlns:p14="http://schemas.microsoft.com/office/powerpoint/2010/main" val="269620266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30" fill="hold"/>
                                        <p:tgtEl>
                                          <p:spTgt spid="13"/>
                                        </p:tgtEl>
                                      </p:cBhvr>
                                    </p:cmd>
                                  </p:childTnLst>
                                </p:cTn>
                              </p:par>
                            </p:childTnLst>
                          </p:cTn>
                        </p:par>
                      </p:childTnLst>
                    </p:cTn>
                  </p:par>
                </p:childTnLst>
              </p:cTn>
              <p:nextCondLst>
                <p:cond evt="onClick" delay="0">
                  <p:tgtEl>
                    <p:spTgt spid="13"/>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2102" y="168275"/>
            <a:ext cx="10218105" cy="1534065"/>
          </a:xfrm>
        </p:spPr>
        <p:txBody>
          <a:bodyPr>
            <a:normAutofit fontScale="90000"/>
          </a:bodyPr>
          <a:lstStyle/>
          <a:p>
            <a:r>
              <a:rPr lang="en-IN" sz="3200" u="sng" dirty="0" smtClean="0"/>
              <a:t>4. Activity </a:t>
            </a:r>
            <a:r>
              <a:rPr lang="en-IN" sz="3200" u="sng" dirty="0"/>
              <a:t>each </a:t>
            </a:r>
            <a:r>
              <a:rPr lang="en-IN" sz="3200" u="sng" dirty="0" smtClean="0"/>
              <a:t>year</a:t>
            </a:r>
            <a:r>
              <a:rPr lang="en-IN" sz="3200" dirty="0" smtClean="0"/>
              <a:t/>
            </a:r>
            <a:br>
              <a:rPr lang="en-IN" sz="3200" dirty="0" smtClean="0"/>
            </a:br>
            <a:r>
              <a:rPr lang="en-US" sz="1800" b="1" dirty="0"/>
              <a:t>As for this result, at the beginning of the 1970's western Europe was the most effected region in the world. But after 2010, most of the attacks were taken in the Middle East &amp; North </a:t>
            </a:r>
            <a:r>
              <a:rPr lang="en-US" sz="1800" b="1" dirty="0" smtClean="0"/>
              <a:t>Africa.</a:t>
            </a:r>
            <a:r>
              <a:rPr lang="en-US" sz="1800" b="1" dirty="0"/>
              <a:t/>
            </a:r>
            <a:br>
              <a:rPr lang="en-US" sz="1800" b="1" dirty="0"/>
            </a:br>
            <a:r>
              <a:rPr lang="en-US" sz="1800" b="1" dirty="0"/>
              <a:t>In this analysis, we can easily find that the terrorism is spread to the Middle East of the world.</a:t>
            </a:r>
            <a:br>
              <a:rPr lang="en-US" sz="1800" b="1" dirty="0"/>
            </a:br>
            <a:r>
              <a:rPr lang="en-US" sz="1800" b="1" dirty="0"/>
              <a:t>The attacks points to the presence of the terrorist groups.</a:t>
            </a:r>
            <a:br>
              <a:rPr lang="en-US" sz="1800" b="1" dirty="0"/>
            </a:br>
            <a:r>
              <a:rPr lang="en-IN" sz="3200" dirty="0" smtClean="0"/>
              <a:t/>
            </a:r>
            <a:br>
              <a:rPr lang="en-IN" sz="3200" dirty="0" smtClean="0"/>
            </a:br>
            <a:r>
              <a:rPr lang="en-IN" dirty="0"/>
              <a:t/>
            </a:r>
            <a:br>
              <a:rPr lang="en-IN" dirty="0"/>
            </a:br>
            <a:endParaRPr lang="en-IN" dirty="0"/>
          </a:p>
        </p:txBody>
      </p:sp>
      <p:pic>
        <p:nvPicPr>
          <p:cNvPr id="19" name="Content Placeholder 18"/>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52400" y="1701800"/>
            <a:ext cx="9847633" cy="4932464"/>
          </a:xfrm>
        </p:spPr>
      </p:pic>
      <p:sp>
        <p:nvSpPr>
          <p:cNvPr id="4" name="Rectangle 1"/>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4436"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smtClean="0">
                <a:ln>
                  <a:noFill/>
                </a:ln>
                <a:solidFill>
                  <a:srgbClr val="D5D5D5"/>
                </a:solidFill>
                <a:effectLst/>
                <a:latin typeface="var(--colab-code-font-family)"/>
              </a:rPr>
              <a:t/>
            </a:r>
            <a:br>
              <a:rPr kumimoji="0" lang="en-US" altLang="en-US" sz="1000" b="0" i="0" u="none" strike="noStrike" cap="none" normalizeH="0" baseline="0" smtClean="0">
                <a:ln>
                  <a:noFill/>
                </a:ln>
                <a:solidFill>
                  <a:srgbClr val="D5D5D5"/>
                </a:solidFill>
                <a:effectLst/>
                <a:latin typeface="var(--colab-code-font-family)"/>
              </a:rPr>
            </a:br>
            <a:endParaRPr kumimoji="0" lang="en-US" altLang="en-US" sz="1000" b="0" i="0" u="none" strike="noStrike" cap="none" normalizeH="0" baseline="0" smtClean="0">
              <a:ln>
                <a:noFill/>
              </a:ln>
              <a:solidFill>
                <a:srgbClr val="D5D5D5"/>
              </a:solidFill>
              <a:effectLst/>
              <a:latin typeface="var(--colab-code-font-family)"/>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5" name="Rectangle 2"/>
          <p:cNvSpPr>
            <a:spLocks noChangeArrowheads="1"/>
          </p:cNvSpPr>
          <p:nvPr/>
        </p:nvSpPr>
        <p:spPr bwMode="auto">
          <a:xfrm>
            <a:off x="152400" y="152400"/>
            <a:ext cx="11514138"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Rectangle 4"/>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4436"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smtClean="0">
                <a:ln>
                  <a:noFill/>
                </a:ln>
                <a:solidFill>
                  <a:srgbClr val="D5D5D5"/>
                </a:solidFill>
                <a:effectLst/>
                <a:latin typeface="var(--colab-code-font-family)"/>
              </a:rPr>
              <a:t/>
            </a:r>
            <a:br>
              <a:rPr kumimoji="0" lang="en-US" altLang="en-US" sz="1000" b="0" i="0" u="none" strike="noStrike" cap="none" normalizeH="0" baseline="0" smtClean="0">
                <a:ln>
                  <a:noFill/>
                </a:ln>
                <a:solidFill>
                  <a:srgbClr val="D5D5D5"/>
                </a:solidFill>
                <a:effectLst/>
                <a:latin typeface="var(--colab-code-font-family)"/>
              </a:rPr>
            </a:br>
            <a:endParaRPr kumimoji="0" lang="en-US" altLang="en-US" sz="1000" b="0" i="0" u="none" strike="noStrike" cap="none" normalizeH="0" baseline="0" smtClean="0">
              <a:ln>
                <a:noFill/>
              </a:ln>
              <a:solidFill>
                <a:srgbClr val="D5D5D5"/>
              </a:solidFill>
              <a:effectLst/>
              <a:latin typeface="var(--colab-code-font-family)"/>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8" name="Rectangle 5"/>
          <p:cNvSpPr>
            <a:spLocks noChangeArrowheads="1"/>
          </p:cNvSpPr>
          <p:nvPr/>
        </p:nvSpPr>
        <p:spPr bwMode="auto">
          <a:xfrm>
            <a:off x="152400" y="152400"/>
            <a:ext cx="11514138"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3" name="Rectangle 10"/>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4436"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smtClean="0">
                <a:ln>
                  <a:noFill/>
                </a:ln>
                <a:solidFill>
                  <a:srgbClr val="D5D5D5"/>
                </a:solidFill>
                <a:effectLst/>
                <a:latin typeface="var(--colab-code-font-family)"/>
              </a:rPr>
              <a:t/>
            </a:r>
            <a:br>
              <a:rPr kumimoji="0" lang="en-US" altLang="en-US" sz="1000" b="0" i="0" u="none" strike="noStrike" cap="none" normalizeH="0" baseline="0" smtClean="0">
                <a:ln>
                  <a:noFill/>
                </a:ln>
                <a:solidFill>
                  <a:srgbClr val="D5D5D5"/>
                </a:solidFill>
                <a:effectLst/>
                <a:latin typeface="var(--colab-code-font-family)"/>
              </a:rPr>
            </a:br>
            <a:endParaRPr kumimoji="0" lang="en-US" altLang="en-US" sz="1000" b="0" i="0" u="none" strike="noStrike" cap="none" normalizeH="0" baseline="0" smtClean="0">
              <a:ln>
                <a:noFill/>
              </a:ln>
              <a:solidFill>
                <a:srgbClr val="D5D5D5"/>
              </a:solidFill>
              <a:effectLst/>
              <a:latin typeface="var(--colab-code-font-family)"/>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4" name="Rectangle 11"/>
          <p:cNvSpPr>
            <a:spLocks noChangeArrowheads="1"/>
          </p:cNvSpPr>
          <p:nvPr/>
        </p:nvSpPr>
        <p:spPr bwMode="auto">
          <a:xfrm>
            <a:off x="152400" y="152400"/>
            <a:ext cx="11514138"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21"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7091008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65" fill="hold"/>
                                        <p:tgtEl>
                                          <p:spTgt spid="21"/>
                                        </p:tgtEl>
                                      </p:cBhvr>
                                    </p:cmd>
                                  </p:childTnLst>
                                </p:cTn>
                              </p:par>
                            </p:childTnLst>
                          </p:cTn>
                        </p:par>
                      </p:childTnLst>
                    </p:cTn>
                  </p:par>
                </p:childTnLst>
              </p:cTn>
              <p:nextCondLst>
                <p:cond evt="onClick" delay="0">
                  <p:tgtEl>
                    <p:spTgt spid="21"/>
                  </p:tgtEl>
                </p:cond>
              </p:nextCondLst>
            </p:seq>
            <p:audio>
              <p:cMediaNode vol="80000">
                <p:cTn id="7" fill="hold" display="0">
                  <p:stCondLst>
                    <p:cond delay="indefinite"/>
                  </p:stCondLst>
                  <p:endCondLst>
                    <p:cond evt="onStopAudio" delay="0">
                      <p:tgtEl>
                        <p:sldTgt/>
                      </p:tgtEl>
                    </p:cond>
                  </p:endCondLst>
                </p:cTn>
                <p:tgtEl>
                  <p:spTgt spid="2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601200" cy="1826481"/>
          </a:xfrm>
        </p:spPr>
        <p:txBody>
          <a:bodyPr>
            <a:normAutofit fontScale="90000"/>
          </a:bodyPr>
          <a:lstStyle/>
          <a:p>
            <a:r>
              <a:rPr lang="en-IN" u="sng" dirty="0"/>
              <a:t>5. Attack </a:t>
            </a:r>
            <a:r>
              <a:rPr lang="en-IN" u="sng" dirty="0" smtClean="0"/>
              <a:t>Types</a:t>
            </a:r>
            <a:br>
              <a:rPr lang="en-IN" u="sng" dirty="0" smtClean="0"/>
            </a:br>
            <a:r>
              <a:rPr lang="en-US" sz="1800" dirty="0" smtClean="0"/>
              <a:t>In this analysis we have seen that their attack type. The most of the attacks were done by the Bombing/</a:t>
            </a:r>
            <a:r>
              <a:rPr lang="en-US" sz="1800" dirty="0" err="1" smtClean="0"/>
              <a:t>Explotion</a:t>
            </a:r>
            <a:r>
              <a:rPr lang="en-US" sz="1800" dirty="0" smtClean="0"/>
              <a:t>. Around 50% of the attacks are by the </a:t>
            </a:r>
            <a:r>
              <a:rPr lang="en-US" sz="1800" dirty="0" err="1" smtClean="0"/>
              <a:t>explotion</a:t>
            </a:r>
            <a:r>
              <a:rPr lang="en-US" sz="1800" dirty="0" smtClean="0"/>
              <a:t>. The armed assault is the second way of their attack.</a:t>
            </a:r>
            <a:br>
              <a:rPr lang="en-US" sz="1800" dirty="0" smtClean="0"/>
            </a:br>
            <a:r>
              <a:rPr lang="en-US" sz="1800" dirty="0" smtClean="0"/>
              <a:t>So that if the country's make tight security to important cities or places, it will reduce the attacks of the terrorist groups by the bombing attack.</a:t>
            </a:r>
            <a:br>
              <a:rPr lang="en-US" sz="1800" dirty="0" smtClean="0"/>
            </a:br>
            <a:endParaRPr lang="en-IN" sz="1800" dirty="0"/>
          </a:p>
        </p:txBody>
      </p:sp>
      <p:pic>
        <p:nvPicPr>
          <p:cNvPr id="7" name="Content Placeholder 6"/>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67154" y="1826481"/>
            <a:ext cx="8124093" cy="4697412"/>
          </a:xfrm>
        </p:spPr>
      </p:pic>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0695197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0119"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274002" cy="1104900"/>
          </a:xfrm>
        </p:spPr>
        <p:txBody>
          <a:bodyPr>
            <a:normAutofit fontScale="90000"/>
          </a:bodyPr>
          <a:lstStyle/>
          <a:p>
            <a:r>
              <a:rPr lang="en-IN" u="sng" dirty="0"/>
              <a:t>6. Target </a:t>
            </a:r>
            <a:r>
              <a:rPr lang="en-IN" u="sng" dirty="0" smtClean="0"/>
              <a:t>Types</a:t>
            </a:r>
            <a:br>
              <a:rPr lang="en-IN" u="sng" dirty="0" smtClean="0"/>
            </a:br>
            <a:r>
              <a:rPr lang="en-US" sz="1800" u="sng" dirty="0"/>
              <a:t>In this analysis, private citizens and properties are affected most. Then they were attacked to the military and Police.</a:t>
            </a:r>
            <a:r>
              <a:rPr lang="en-IN" dirty="0" smtClean="0"/>
              <a:t/>
            </a:r>
            <a:br>
              <a:rPr lang="en-IN" dirty="0" smtClean="0"/>
            </a:br>
            <a:endParaRPr lang="en-IN" dirty="0"/>
          </a:p>
        </p:txBody>
      </p:sp>
      <p:pic>
        <p:nvPicPr>
          <p:cNvPr id="4" name="Content Placeholder 3"/>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281353" y="390525"/>
            <a:ext cx="8319722" cy="6632331"/>
          </a:xfr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9993613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9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9790770" cy="1248937"/>
          </a:xfrm>
        </p:spPr>
        <p:txBody>
          <a:bodyPr>
            <a:normAutofit/>
          </a:bodyPr>
          <a:lstStyle/>
          <a:p>
            <a:r>
              <a:rPr lang="en-IN" u="sng" dirty="0"/>
              <a:t>7. Weapon </a:t>
            </a:r>
            <a:r>
              <a:rPr lang="en-IN" u="sng" dirty="0" smtClean="0"/>
              <a:t>Types</a:t>
            </a:r>
            <a:br>
              <a:rPr lang="en-IN" u="sng" dirty="0" smtClean="0"/>
            </a:br>
            <a:r>
              <a:rPr lang="en-US" sz="1800" dirty="0" smtClean="0"/>
              <a:t>As </a:t>
            </a:r>
            <a:r>
              <a:rPr lang="en-US" sz="1800" dirty="0"/>
              <a:t>per the above analysis, bombing is the way the terrorist attacks most. So we can control the attacks if we control the trade of explosives.</a:t>
            </a:r>
            <a:endParaRPr lang="en-IN" sz="1800" u="sng" dirty="0"/>
          </a:p>
        </p:txBody>
      </p:sp>
      <p:pic>
        <p:nvPicPr>
          <p:cNvPr id="10" name="Content Placeholder 9"/>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997526" y="845127"/>
            <a:ext cx="9975273" cy="6248399"/>
          </a:xfrm>
        </p:spPr>
      </p:pic>
      <p:pic>
        <p:nvPicPr>
          <p:cNvPr id="11"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2991814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781" fill="hold"/>
                                        <p:tgtEl>
                                          <p:spTgt spid="11"/>
                                        </p:tgtEl>
                                      </p:cBhvr>
                                    </p:cmd>
                                  </p:childTnLst>
                                </p:cTn>
                              </p:par>
                            </p:childTnLst>
                          </p:cTn>
                        </p:par>
                      </p:childTnLst>
                    </p:cTn>
                  </p:par>
                </p:childTnLst>
              </p:cTn>
              <p:nextCondLst>
                <p:cond evt="onClick" delay="0">
                  <p:tgtEl>
                    <p:spTgt spid="11"/>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227</TotalTime>
  <Words>150</Words>
  <Application>Microsoft Office PowerPoint</Application>
  <PresentationFormat>Widescreen</PresentationFormat>
  <Paragraphs>33</Paragraphs>
  <Slides>17</Slides>
  <Notes>0</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Trebuchet MS</vt:lpstr>
      <vt:lpstr>var(--colab-code-font-family)</vt:lpstr>
      <vt:lpstr>Wingdings 3</vt:lpstr>
      <vt:lpstr>Facet</vt:lpstr>
      <vt:lpstr>GLOBAL TERRORISM            Github link : https://github.com/Sreenath107 Project Submitted By : SREENATH K Submitted on : 04-08-2021 </vt:lpstr>
      <vt:lpstr>PowerPoint Presentation</vt:lpstr>
      <vt:lpstr>1. Year Vs Attacks  As per this analysis, 2014 is the year most of the attacks were held. Since then, 2015 and 2016. In 2017 it is decreased than in 2013. After 2000, the Terrorism in the world is increased. In the 1970's the number of attacks is below 1000. In 2014, 16000+ attacks were held in the world. But in 2017, it decreased to 11000. So, the country's made more security measures than in 2014. </vt:lpstr>
      <vt:lpstr>2. Top Affected Countries As per this result, most of the attacks are carried out in Iraq, Pakistan, Afghanistan and India. The major terrorist groups are located in the first three countries. In India there are 12,000+ attacks held. In India we do not promote terrorism. So the terrorist groups are aiming at India. Depending on this result, India wants to take more security measures to restrict the attacks. </vt:lpstr>
      <vt:lpstr>3.Top affected Cities In this analysis, most of the attacks were held in unknown cities. The small cities are affected by most of the attacks. As per the analysis based on the capital cities, Baghdad is the capital city that has effected most of the attacks. Karachi in Pakistan is the second effected city. Then followed by Lima, Mosul, Belfast and so on. </vt:lpstr>
      <vt:lpstr>4. Activity each year As for this result, at the beginning of the 1970's western Europe was the most effected region in the world. But after 2010, most of the attacks were taken in the Middle East &amp; North Africa. In this analysis, we can easily find that the terrorism is spread to the Middle East of the world. The attacks points to the presence of the terrorist groups.   </vt:lpstr>
      <vt:lpstr>5. Attack Types In this analysis we have seen that their attack type. The most of the attacks were done by the Bombing/Explotion. Around 50% of the attacks are by the explotion. The armed assault is the second way of their attack. So that if the country's make tight security to important cities or places, it will reduce the attacks of the terrorist groups by the bombing attack. </vt:lpstr>
      <vt:lpstr>6. Target Types In this analysis, private citizens and properties are affected most. Then they were attacked to the military and Police. </vt:lpstr>
      <vt:lpstr>7. Weapon Types As per the above analysis, bombing is the way the terrorist attacks most. So we can control the attacks if we control the trade of explosives.</vt:lpstr>
      <vt:lpstr>8. Deaths in Years As per this analysis, we can see that the number of kills increases by year by year. So we can conclude that year-wise terrorism increases in the world.</vt:lpstr>
      <vt:lpstr>9. Injured vs Year As for this analysis, I analyze the year-wise injured people ratio. In the previous analysis, 2014 is the year most of the attacks were held in the world. But most of the injured people in the year 2015.</vt:lpstr>
      <vt:lpstr>10. Killed vs Country As per previous analysis, India is the 4th country that most of the attacks have done. We here analyze the number of the people killed country-wise. In this analysis, we have found that most of the people are killed from Iraq, and it is in the 1st place, then Afghanistan and Pakistan are the 2nd and 3rd place. Nigeria is the 4th country in which most of the people died due to a terrorist attack. So that we can conclude that attack per murder has been controlled in India. </vt:lpstr>
      <vt:lpstr>11. Killed vs Region As per this graph, we can see that most of the people killed in the Middle East&amp; North Africa.</vt:lpstr>
      <vt:lpstr>12. Wounded vs Region In this analysis we can see that wounded person ratio. In the previous analysis, most of the people killed in the Middle East and North Africa. In connection with the previous analysis, we can see most of the wounded person located in the same region.</vt:lpstr>
      <vt:lpstr>13. Attacks VS Killed As per this analysis, we can see the attack vs death ratio. Most of the attacks are held in Iraq as well as death.</vt:lpstr>
      <vt:lpstr>14. Terror Groups This analysis is used to find the most dangerous terrorist group. As per this graph, we can see that the Taliban is the most dangerous group. Most of the attacks have been done by the group Taliban.</vt:lpstr>
      <vt:lpstr>Conclusion and Results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TERRORISM</dc:title>
  <dc:creator>8310</dc:creator>
  <cp:lastModifiedBy>8310</cp:lastModifiedBy>
  <cp:revision>24</cp:revision>
  <dcterms:created xsi:type="dcterms:W3CDTF">2021-08-01T13:06:03Z</dcterms:created>
  <dcterms:modified xsi:type="dcterms:W3CDTF">2021-08-03T11:30:21Z</dcterms:modified>
</cp:coreProperties>
</file>

<file path=docProps/thumbnail.jpeg>
</file>